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72" r:id="rId1"/>
  </p:sldMasterIdLst>
  <p:notesMasterIdLst>
    <p:notesMasterId r:id="rId16"/>
  </p:notesMasterIdLst>
  <p:sldIdLst>
    <p:sldId id="257" r:id="rId2"/>
    <p:sldId id="266" r:id="rId3"/>
    <p:sldId id="267" r:id="rId4"/>
    <p:sldId id="258" r:id="rId5"/>
    <p:sldId id="259" r:id="rId6"/>
    <p:sldId id="268" r:id="rId7"/>
    <p:sldId id="261" r:id="rId8"/>
    <p:sldId id="269" r:id="rId9"/>
    <p:sldId id="270" r:id="rId10"/>
    <p:sldId id="271" r:id="rId11"/>
    <p:sldId id="272" r:id="rId12"/>
    <p:sldId id="273" r:id="rId13"/>
    <p:sldId id="274" r:id="rId14"/>
    <p:sldId id="275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83" d="100"/>
          <a:sy n="83" d="100"/>
        </p:scale>
        <p:origin x="-1416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BEE333-2A08-4F06-9290-ECAA1829E6CF}" type="datetimeFigureOut">
              <a:rPr lang="ru-RU" smtClean="0"/>
              <a:pPr/>
              <a:t>03.09.2020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03366D-21B9-4E94-84E6-0F0DDEC5809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5533503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03366D-21B9-4E94-84E6-0F0DDEC5809B}" type="slidenum">
              <a:rPr lang="ru-RU" smtClean="0"/>
              <a:pPr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3226859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604D094-DE8F-40B3-B1BB-8FFE27454E4D}" type="datetime1">
              <a:rPr lang="ru-RU" smtClean="0"/>
              <a:pPr/>
              <a:t>03.09.2020</a:t>
            </a:fld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A9AFBB9-2BD6-4FAB-AE03-0CA47A0CBCE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5FD88F-10C6-46B9-8438-3E74BFBAF723}" type="datetime1">
              <a:rPr lang="ru-RU" smtClean="0"/>
              <a:pPr/>
              <a:t>03.09.2020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9AFBB9-2BD6-4FAB-AE03-0CA47A0CBCE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CFF8415-C253-4B81-AF07-6A06E3AE43CF}" type="datetime1">
              <a:rPr lang="ru-RU" smtClean="0"/>
              <a:pPr/>
              <a:t>03.09.2020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9AFBB9-2BD6-4FAB-AE03-0CA47A0CBCE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4FB9E5-C159-4EC6-8B17-5207C4E71662}" type="datetime1">
              <a:rPr lang="ru-RU" smtClean="0"/>
              <a:pPr/>
              <a:t>03.09.2020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9AFBB9-2BD6-4FAB-AE03-0CA47A0CBCE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01724C-25B0-4C2A-9C16-D769545BF6A0}" type="datetime1">
              <a:rPr lang="ru-RU" smtClean="0"/>
              <a:pPr/>
              <a:t>03.09.2020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9AFBB9-2BD6-4FAB-AE03-0CA47A0CBCE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0D1A31-5113-4E72-93FC-40BD071E92B1}" type="datetime1">
              <a:rPr lang="ru-RU" smtClean="0"/>
              <a:pPr/>
              <a:t>03.09.2020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9AFBB9-2BD6-4FAB-AE03-0CA47A0CBCE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4BC4B1-8999-4DE6-83D0-A58FCDC2B9CC}" type="datetime1">
              <a:rPr lang="ru-RU" smtClean="0"/>
              <a:pPr/>
              <a:t>03.09.2020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9AFBB9-2BD6-4FAB-AE03-0CA47A0CBCE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AB5FDA-1AFF-4E4C-B745-35D3EBE118B1}" type="datetime1">
              <a:rPr lang="ru-RU" smtClean="0"/>
              <a:pPr/>
              <a:t>03.09.2020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9AFBB9-2BD6-4FAB-AE03-0CA47A0CBCE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CD2D57-4052-481C-8D33-1F5683639BB1}" type="datetime1">
              <a:rPr lang="ru-RU" smtClean="0"/>
              <a:pPr/>
              <a:t>03.09.2020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9AFBB9-2BD6-4FAB-AE03-0CA47A0CBCE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3CE9D5C7-48BC-4FCA-95B4-ABA7A8617CBE}" type="datetime1">
              <a:rPr lang="ru-RU" smtClean="0"/>
              <a:pPr/>
              <a:t>03.09.2020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9AFBB9-2BD6-4FAB-AE03-0CA47A0CBCE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14EAA50-B13D-427E-9B46-E5DEA1077347}" type="datetime1">
              <a:rPr lang="ru-RU" smtClean="0"/>
              <a:pPr/>
              <a:t>03.09.2020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A9AFBB9-2BD6-4FAB-AE03-0CA47A0CBCE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97520F0-ECCA-4675-9C90-2640E71F7970}" type="datetime1">
              <a:rPr lang="ru-RU" smtClean="0"/>
              <a:pPr/>
              <a:t>03.09.2020</a:t>
            </a:fld>
            <a:endParaRPr lang="ru-RU" dirty="0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A9AFBB9-2BD6-4FAB-AE03-0CA47A0CBCE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51520" y="0"/>
            <a:ext cx="8643998" cy="25944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Сущность </a:t>
            </a:r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 задачи коммерческой деятельности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1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107503" y="3408185"/>
            <a:ext cx="9036497" cy="193899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Вопросы для обсуждения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Понятие, сущность и задачи коммерческой деятельности (КД)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Содержание и принципы реализации коммерческих интересов на рынке товаров и услуг.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Механизм регулирования и особенности проявления коммерческих интересов на товарном рынке.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AFBB9-2BD6-4FAB-AE03-0CA47A0CBCE7}" type="slidenum">
              <a:rPr lang="ru-RU" smtClean="0"/>
              <a:pPr/>
              <a:t>10</a:t>
            </a:fld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27584" y="332656"/>
            <a:ext cx="748883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IV этап. Коммерческая работа по оптовой продаже товаров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Это один из самых важных этапов работы коммерческих структур, осуществляющих оптовые операции. На этом этапе важно правильно выбрать партнера по коммерческой деятельности, успешно провести с ним операции по оформлению продажи товаров, также организовать контроль за выполнением условий договора. </a:t>
            </a:r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AFBB9-2BD6-4FAB-AE03-0CA47A0CBCE7}" type="slidenum">
              <a:rPr lang="ru-RU" smtClean="0"/>
              <a:pPr/>
              <a:t>11</a:t>
            </a:fld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07504" y="836712"/>
            <a:ext cx="864096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 этап. Коммерческая работа по розничной продаже товаров. </a:t>
            </a:r>
          </a:p>
          <a:p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Розничные торговые предприятия реализуют товары непосредственно населению. От их руководителей — коммерсантов требуется большая предприимчивость и инициатива в коммерческой работе по организации сбыта (продажи) товаров населению, умению хорошо обслужить покупателей, противостоять конкурентам и обеспечить нормальную прибыль. </a:t>
            </a:r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AFBB9-2BD6-4FAB-AE03-0CA47A0CBCE7}" type="slidenum">
              <a:rPr lang="ru-RU" smtClean="0"/>
              <a:pPr/>
              <a:t>12</a:t>
            </a:fld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260648"/>
            <a:ext cx="864096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 этап. Рекламно-информационная деятельность по сбыту товаров. </a:t>
            </a:r>
          </a:p>
          <a:p>
            <a:pPr algn="just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Реклама является важнейшей частью целенаправленной работы по сбыту товаров и формированию спроса покупателей т.к. она: </a:t>
            </a:r>
          </a:p>
          <a:p>
            <a:pPr algn="just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доводит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 потребителей сведения о товарах, необходимые для покупки и использования товаров; </a:t>
            </a:r>
          </a:p>
          <a:p>
            <a:pPr algn="just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позволяет ускорить процесс принятия решений покупателей о покупке. </a:t>
            </a:r>
          </a:p>
          <a:p>
            <a:pPr algn="just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позволяет покупателям быстрее находят необходимые им то вары, </a:t>
            </a:r>
          </a:p>
          <a:p>
            <a:pPr algn="just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ускоряет реализацию товаров, </a:t>
            </a:r>
          </a:p>
          <a:p>
            <a:pPr algn="just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 ее помощью повышается эффективность труда торгового персонала, снижаются расходы.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AFBB9-2BD6-4FAB-AE03-0CA47A0CBCE7}" type="slidenum">
              <a:rPr lang="ru-RU" smtClean="0"/>
              <a:pPr/>
              <a:t>13</a:t>
            </a:fld>
            <a:endParaRPr lang="ru-RU" dirty="0"/>
          </a:p>
        </p:txBody>
      </p:sp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1581277" y="74711"/>
            <a:ext cx="598144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Таблица 1 - Содержание функций коммерческой деятельности предприятия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755573" y="620690"/>
          <a:ext cx="7992890" cy="5256582"/>
        </p:xfrm>
        <a:graphic>
          <a:graphicData uri="http://schemas.openxmlformats.org/drawingml/2006/table">
            <a:tbl>
              <a:tblPr/>
              <a:tblGrid>
                <a:gridCol w="2729415"/>
                <a:gridCol w="2729415"/>
                <a:gridCol w="2534060"/>
              </a:tblGrid>
              <a:tr h="477871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Содержание функций</a:t>
                      </a:r>
                      <a:endParaRPr lang="ru-RU" sz="1800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по роли</a:t>
                      </a:r>
                      <a:endParaRPr lang="ru-RU" sz="1800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412" marR="654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Содержание функций по характеру</a:t>
                      </a:r>
                      <a:endParaRPr lang="ru-RU" sz="1800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412" marR="65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91148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Коммерческие – движение экономического содержания товара (ценности)</a:t>
                      </a:r>
                      <a:endParaRPr lang="ru-RU" sz="1800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412" marR="65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Технологические – движение вещественного воплощения товара (ценности)</a:t>
                      </a:r>
                      <a:endParaRPr lang="ru-RU" sz="1800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412" marR="65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361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Основные – изменение формы состояния</a:t>
                      </a:r>
                      <a:endParaRPr lang="ru-RU" sz="1800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412" marR="65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Изменение формы стоимости и правовой форы</a:t>
                      </a:r>
                      <a:endParaRPr lang="ru-RU" sz="180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412" marR="65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Изменение физического состояния (в пространстве и во времени)</a:t>
                      </a:r>
                      <a:endParaRPr lang="ru-RU" sz="1800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412" marR="65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361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Вспомогательные – формирование воплощения и состояния</a:t>
                      </a:r>
                      <a:endParaRPr lang="ru-RU" sz="1800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412" marR="65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Формирование информационного воплощения и правового состояния</a:t>
                      </a:r>
                      <a:endParaRPr lang="ru-RU" sz="180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412" marR="65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Формирование вещественного воплощения (</a:t>
                      </a:r>
                      <a:r>
                        <a:rPr lang="ru-RU" sz="1800" dirty="0" err="1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воплощения</a:t>
                      </a:r>
                      <a:r>
                        <a:rPr lang="ru-RU" sz="1800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  <a:endParaRPr lang="ru-RU" sz="1800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412" marR="65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AFBB9-2BD6-4FAB-AE03-0CA47A0CBCE7}" type="slidenum">
              <a:rPr lang="ru-RU" smtClean="0"/>
              <a:pPr/>
              <a:t>14</a:t>
            </a:fld>
            <a:endParaRPr lang="ru-RU" dirty="0"/>
          </a:p>
        </p:txBody>
      </p:sp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-345499" y="-171509"/>
            <a:ext cx="9489500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Таблица 2 - Структура функций коммерческой деятельности предприятия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39552" y="908720"/>
          <a:ext cx="8208911" cy="4824537"/>
        </p:xfrm>
        <a:graphic>
          <a:graphicData uri="http://schemas.openxmlformats.org/drawingml/2006/table">
            <a:tbl>
              <a:tblPr/>
              <a:tblGrid>
                <a:gridCol w="1662113"/>
                <a:gridCol w="1585081"/>
                <a:gridCol w="1585081"/>
                <a:gridCol w="1688318"/>
                <a:gridCol w="1688318"/>
              </a:tblGrid>
              <a:tr h="371119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Роль</a:t>
                      </a:r>
                      <a:endParaRPr lang="ru-RU" sz="1800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функций</a:t>
                      </a:r>
                      <a:endParaRPr lang="ru-RU" sz="1800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83" marR="66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Вид функции</a:t>
                      </a:r>
                      <a:endParaRPr lang="ru-RU" sz="180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83" marR="66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11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МТО</a:t>
                      </a:r>
                      <a:endParaRPr lang="ru-RU" sz="180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83" marR="66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Сбыт</a:t>
                      </a:r>
                      <a:endParaRPr lang="ru-RU" sz="180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83" marR="66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4223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Коммерческие</a:t>
                      </a:r>
                      <a:endParaRPr lang="ru-RU" sz="1800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83" marR="66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Технологические</a:t>
                      </a:r>
                      <a:endParaRPr lang="ru-RU" sz="1800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83" marR="66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Коммерческие</a:t>
                      </a:r>
                      <a:endParaRPr lang="ru-RU" sz="180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83" marR="66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Технологические</a:t>
                      </a:r>
                      <a:endParaRPr lang="ru-RU" sz="180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83" marR="66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33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Основные</a:t>
                      </a:r>
                      <a:endParaRPr lang="ru-RU" sz="180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83" marR="66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закупка</a:t>
                      </a:r>
                      <a:endParaRPr lang="ru-RU" sz="1800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аренда</a:t>
                      </a:r>
                      <a:endParaRPr lang="ru-RU" sz="1800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83" marR="66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доставка</a:t>
                      </a:r>
                      <a:endParaRPr lang="ru-RU" sz="1800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хранение</a:t>
                      </a:r>
                      <a:endParaRPr lang="ru-RU" sz="1800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83" marR="66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продажа аренда</a:t>
                      </a:r>
                      <a:endParaRPr lang="ru-RU" sz="180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83" marR="66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хранение</a:t>
                      </a:r>
                      <a:endParaRPr lang="ru-RU" sz="180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распределение</a:t>
                      </a:r>
                      <a:endParaRPr lang="ru-RU" sz="180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доставка</a:t>
                      </a:r>
                      <a:endParaRPr lang="ru-RU" sz="180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83" marR="66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44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Вспомогательные</a:t>
                      </a:r>
                      <a:endParaRPr lang="ru-RU" sz="180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83" marR="66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маркетинг</a:t>
                      </a:r>
                      <a:endParaRPr lang="ru-RU" sz="180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юридические</a:t>
                      </a:r>
                      <a:endParaRPr lang="ru-RU" sz="180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83" marR="66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предпроизводственная подготовка и заготовка</a:t>
                      </a:r>
                      <a:endParaRPr lang="ru-RU" sz="1800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83" marR="66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маркетинг</a:t>
                      </a:r>
                      <a:endParaRPr lang="ru-RU" sz="1800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юридические</a:t>
                      </a:r>
                      <a:endParaRPr lang="ru-RU" sz="1800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83" marR="66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пред- и послепродажная подготовка и обслуживание</a:t>
                      </a:r>
                      <a:endParaRPr lang="ru-RU" sz="180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83" marR="66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22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Обеспечивающие</a:t>
                      </a:r>
                      <a:endParaRPr lang="ru-RU" sz="180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83" marR="66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Информационное, финансовое, материально-техническое, кадровое обеспечение</a:t>
                      </a:r>
                      <a:endParaRPr lang="ru-RU" sz="1800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83" marR="66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AFBB9-2BD6-4FAB-AE03-0CA47A0CBCE7}" type="slidenum">
              <a:rPr lang="ru-RU" smtClean="0"/>
              <a:pPr/>
              <a:t>2</a:t>
            </a:fld>
            <a:endParaRPr lang="ru-RU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208347"/>
            <a:ext cx="9144000" cy="2436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4589" tIns="4761" rIns="136482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Коммерческая деятельность представляет собой организационно – хозяйственные операции, направленные на удовлетворение потребностей на рынке и совершение актов купли-продажи с целью получения прибыли</a:t>
            </a:r>
            <a:r>
              <a:rPr kumimoji="0" lang="ru-RU" sz="2800" b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en-US" sz="2800" b="1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2348880"/>
            <a:ext cx="9144000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5720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Однако главной целью для нее является не исследование спроса и проникновение на рынки сбыта, удержание своих позиций на нем, 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 формирование системы оперативно-организационных мероприятий, направленных на организацию и управление процессами купли-продажи товаров с целью удовлетворения потребительского спроса и получения прибыли.</a:t>
            </a:r>
            <a:endParaRPr kumimoji="0" lang="ru-RU" sz="2800" b="1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AFBB9-2BD6-4FAB-AE03-0CA47A0CBCE7}" type="slidenum">
              <a:rPr lang="ru-RU" smtClean="0"/>
              <a:pPr/>
              <a:t>3</a:t>
            </a:fld>
            <a:endParaRPr lang="ru-RU" dirty="0"/>
          </a:p>
        </p:txBody>
      </p:sp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-252536" y="-3753767"/>
            <a:ext cx="9396536" cy="94243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26" tIns="6348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sz="2400" dirty="0" smtClean="0"/>
          </a:p>
          <a:p>
            <a:endParaRPr lang="ru-RU" sz="2400" dirty="0" smtClean="0"/>
          </a:p>
          <a:p>
            <a:endParaRPr lang="ru-RU" sz="2400" dirty="0" smtClean="0"/>
          </a:p>
          <a:p>
            <a:endParaRPr lang="ru-RU" sz="2400" dirty="0" smtClean="0"/>
          </a:p>
          <a:p>
            <a:endParaRPr lang="ru-RU" sz="2400" dirty="0" smtClean="0"/>
          </a:p>
          <a:p>
            <a:endParaRPr lang="ru-RU" sz="2400" dirty="0" smtClean="0"/>
          </a:p>
          <a:p>
            <a:endParaRPr lang="ru-RU" sz="2400" dirty="0" smtClean="0"/>
          </a:p>
          <a:p>
            <a:endParaRPr lang="ru-RU" sz="2400" dirty="0" smtClean="0"/>
          </a:p>
          <a:p>
            <a:pPr algn="just"/>
            <a:endParaRPr lang="ru-RU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Операции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совершаемые в коммерческой деятельности, подразделяют на два вида: 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производственные (технологические) и 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коммерческие.</a:t>
            </a:r>
          </a:p>
          <a:p>
            <a:pPr algn="just"/>
            <a:endParaRPr lang="ru-RU" sz="28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Производственные 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(технологические) операции 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это процессы, связанные с непосредственным движением грузов, их хранением, разгрузкой, транспортированием, фасовкой, подсортировкой, упаковкой. Они связаны с движением товара как потребительной стоимости и являются продолжением процесса производства в сфере обращения.</a:t>
            </a:r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AFBB9-2BD6-4FAB-AE03-0CA47A0CBCE7}" type="slidenum">
              <a:rPr lang="ru-RU" smtClean="0"/>
              <a:pPr/>
              <a:t>4</a:t>
            </a:fld>
            <a:endParaRPr lang="ru-RU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-5109087"/>
            <a:ext cx="9144000" cy="13480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sz="2400" i="1" dirty="0" smtClean="0"/>
          </a:p>
          <a:p>
            <a:endParaRPr lang="ru-RU" sz="2400" i="1" dirty="0" smtClean="0"/>
          </a:p>
          <a:p>
            <a:endParaRPr lang="ru-RU" sz="2400" i="1" dirty="0" smtClean="0"/>
          </a:p>
          <a:p>
            <a:endParaRPr lang="ru-RU" sz="2400" i="1" dirty="0" smtClean="0"/>
          </a:p>
          <a:p>
            <a:endParaRPr lang="ru-RU" sz="2400" i="1" dirty="0" smtClean="0"/>
          </a:p>
          <a:p>
            <a:endParaRPr lang="ru-RU" sz="2400" i="1" dirty="0" smtClean="0"/>
          </a:p>
          <a:p>
            <a:endParaRPr lang="ru-RU" sz="2400" i="1" dirty="0" smtClean="0"/>
          </a:p>
          <a:p>
            <a:endParaRPr lang="ru-RU" sz="2400" i="1" dirty="0" smtClean="0"/>
          </a:p>
          <a:p>
            <a:endParaRPr lang="ru-RU" sz="2400" i="1" dirty="0" smtClean="0"/>
          </a:p>
          <a:p>
            <a:endParaRPr lang="ru-RU" sz="2400" i="1" dirty="0" smtClean="0"/>
          </a:p>
          <a:p>
            <a:endParaRPr lang="ru-RU" sz="2400" i="1" dirty="0" smtClean="0"/>
          </a:p>
          <a:p>
            <a:endParaRPr lang="ru-RU" sz="28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Коммерческие 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операции 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фактически являются основными функциями коммерческой деятельности, основными из которых являются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формирование ассортимента товаров, разработка ассортиментного перечня и ассортиментного минимума;</a:t>
            </a:r>
          </a:p>
          <a:p>
            <a:pPr algn="just"/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управление ассортиментом, определение уровня товарных запасов и их нормализация;</a:t>
            </a:r>
          </a:p>
          <a:p>
            <a:pPr algn="just"/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выявление и изучение источников поступления и поставщиков товаров;</a:t>
            </a:r>
          </a:p>
          <a:p>
            <a:pPr algn="just"/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экономическое обоснование выбора поставщиков товаров, сырья, материалов;</a:t>
            </a:r>
          </a:p>
          <a:p>
            <a:pPr algn="just"/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организация рациональных хозяйственных связей с поставщиками;</a:t>
            </a:r>
          </a:p>
          <a:p>
            <a:endParaRPr lang="ru-RU" sz="2400" dirty="0" smtClean="0"/>
          </a:p>
          <a:p>
            <a:pPr marL="0" marR="0" lvl="0" indent="4476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76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476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76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76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76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76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AFBB9-2BD6-4FAB-AE03-0CA47A0CBCE7}" type="slidenum">
              <a:rPr lang="ru-RU" smtClean="0"/>
              <a:pPr/>
              <a:t>5</a:t>
            </a:fld>
            <a:endParaRPr lang="ru-RU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-3278779"/>
            <a:ext cx="9144000" cy="846385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sz="3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3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3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3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3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3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3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3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ведение договорной работы, включающей разработку проектов договоров, согласование их условий (преддоговорная работа), подписание договоров, контроль их исполнения;</a:t>
            </a:r>
          </a:p>
          <a:p>
            <a:pPr algn="just"/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выбор форм и методов продажи товаров;</a:t>
            </a:r>
          </a:p>
          <a:p>
            <a:pPr algn="just"/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рекламно-информационная работа;</a:t>
            </a:r>
          </a:p>
          <a:p>
            <a:pPr algn="just"/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организация сервисного обслуживания;</a:t>
            </a:r>
          </a:p>
          <a:p>
            <a:pPr algn="just"/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–оценка эффективности и результативности коммерческой деятельности.</a:t>
            </a:r>
            <a:endParaRPr lang="ru-RU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4716016" y="1124744"/>
            <a:ext cx="3571875" cy="71438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Рыночная среда и рыночные регуляторы, оказывающие влияние на политику коммерческой деятельности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4716016" y="2132856"/>
            <a:ext cx="3571875" cy="71438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Взаимосвязь избранной стратегии развития торгового предприятия с позициями коммерческой  деятельности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4788024" y="3068960"/>
            <a:ext cx="3571875" cy="78581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Внутренний механизм воздействия на коммерческую деятельность, согласуемый со спросом и возможностями потребителей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4788024" y="4149080"/>
            <a:ext cx="3571875" cy="100013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Методы и средства, необходимые для достижения поставленных целей и коммерции с  учетом  переменных факторов внутренней и внешней среды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0" y="764704"/>
            <a:ext cx="2000264" cy="178595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Источники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осуществления  коммерческой деятельности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6" name="AutoShape 4"/>
          <p:cNvSpPr>
            <a:spLocks noChangeShapeType="1"/>
          </p:cNvSpPr>
          <p:nvPr/>
        </p:nvSpPr>
        <p:spPr bwMode="auto">
          <a:xfrm>
            <a:off x="2051720" y="1412776"/>
            <a:ext cx="2664296" cy="216024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075" name="AutoShape 3"/>
          <p:cNvSpPr>
            <a:spLocks noChangeShapeType="1"/>
          </p:cNvSpPr>
          <p:nvPr/>
        </p:nvSpPr>
        <p:spPr bwMode="auto">
          <a:xfrm>
            <a:off x="2051720" y="1482506"/>
            <a:ext cx="2664296" cy="866374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074" name="AutoShape 2"/>
          <p:cNvSpPr>
            <a:spLocks noChangeShapeType="1"/>
          </p:cNvSpPr>
          <p:nvPr/>
        </p:nvSpPr>
        <p:spPr bwMode="auto">
          <a:xfrm>
            <a:off x="2051720" y="1556792"/>
            <a:ext cx="2736304" cy="172819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073" name="AutoShape 1"/>
          <p:cNvSpPr>
            <a:spLocks noChangeShapeType="1"/>
          </p:cNvSpPr>
          <p:nvPr/>
        </p:nvSpPr>
        <p:spPr bwMode="auto">
          <a:xfrm>
            <a:off x="2051720" y="1628800"/>
            <a:ext cx="2724904" cy="2725474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88" name="Rectangle 16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 Box 9"/>
          <p:cNvSpPr txBox="1">
            <a:spLocks noChangeArrowheads="1"/>
          </p:cNvSpPr>
          <p:nvPr/>
        </p:nvSpPr>
        <p:spPr bwMode="auto">
          <a:xfrm>
            <a:off x="4644008" y="260648"/>
            <a:ext cx="3571875" cy="71438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Правовые и нормативные акты, используемые для принятия коммерческих решений и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выявления коммерческих задач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AutoShape 4"/>
          <p:cNvSpPr>
            <a:spLocks noChangeShapeType="1"/>
          </p:cNvSpPr>
          <p:nvPr/>
        </p:nvSpPr>
        <p:spPr bwMode="auto">
          <a:xfrm flipV="1">
            <a:off x="2051720" y="692696"/>
            <a:ext cx="2592288" cy="638386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AFBB9-2BD6-4FAB-AE03-0CA47A0CBCE7}" type="slidenum">
              <a:rPr lang="ru-RU" smtClean="0"/>
              <a:pPr/>
              <a:t>7</a:t>
            </a:fld>
            <a:endParaRPr lang="ru-RU" dirty="0"/>
          </a:p>
        </p:txBody>
      </p:sp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0" y="338559"/>
            <a:ext cx="8786842" cy="557075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74625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1950" algn="l"/>
              </a:tabLst>
            </a:pPr>
            <a:endParaRPr kumimoji="0" lang="en-US" sz="20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Этапы коммерческой деятельности </a:t>
            </a:r>
          </a:p>
          <a:p>
            <a:pPr algn="just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 этап. Информационное обеспечение коммерческой деятельности. </a:t>
            </a:r>
          </a:p>
          <a:p>
            <a:pPr algn="just"/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Это основа успешной коммерческой работы 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предприятий 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 рынке. Сюда относится: </a:t>
            </a:r>
          </a:p>
          <a:p>
            <a:pPr algn="just"/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-информация 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 спросе и конъюнктуре рынка, </a:t>
            </a:r>
          </a:p>
          <a:p>
            <a:pPr algn="just"/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 объемах и структуре 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производства 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товаров, </a:t>
            </a:r>
          </a:p>
          <a:p>
            <a:pPr algn="just"/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сведения о самом товаре (его 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потребительских 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свойствах, качестве), </a:t>
            </a:r>
          </a:p>
          <a:p>
            <a:pPr algn="just"/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-  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 численности и составе обслуживаемого населения, его покупательной способности. </a:t>
            </a:r>
          </a:p>
          <a:p>
            <a:pPr algn="just"/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 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потенциальных 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возможностях конкурентов.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AFBB9-2BD6-4FAB-AE03-0CA47A0CBCE7}" type="slidenum">
              <a:rPr lang="ru-RU" smtClean="0"/>
              <a:pPr/>
              <a:t>8</a:t>
            </a:fld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91440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II этап. Коммерческая работа по оптовым закупкам товаров. </a:t>
            </a:r>
          </a:p>
          <a:p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 этом этапе решают следующие вопросы: </a:t>
            </a:r>
          </a:p>
          <a:p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определение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потребности в товарах (определяется емкость рынка и его сегментов, обосновывается ассортимент необходимых товаров). </a:t>
            </a:r>
          </a:p>
          <a:p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выбор наиболее предпочтительных партнеров (здесь необходимо определить основных партнеров-поставщиков, с которыми должны быть установлены хозяйственные связи; изучается их размещение, ассортимент и объем предполагаемых поставок, цена, условия по ставок и др.) </a:t>
            </a:r>
          </a:p>
          <a:p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организация хозяйственных связей в торговле (налаживаются хозяйственные связи со всеми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поставщиками товаров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). </a:t>
            </a:r>
          </a:p>
          <a:p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установление договорных отношений с поставщиками товаров (подготовка проекта, его подписание) </a:t>
            </a:r>
          </a:p>
          <a:p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контроль за исполнением договоров поставки то варов. </a:t>
            </a:r>
          </a:p>
          <a:p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установление прямых договорных связей с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производителями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товаров.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AFBB9-2BD6-4FAB-AE03-0CA47A0CBCE7}" type="slidenum">
              <a:rPr lang="ru-RU" smtClean="0"/>
              <a:pPr/>
              <a:t>9</a:t>
            </a:fld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332656"/>
            <a:ext cx="842493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III этап. Формирование ассортимента и управление товарными запасами 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 предприятиях 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торговли. </a:t>
            </a:r>
          </a:p>
          <a:p>
            <a:pPr algn="just"/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 формировании ассортимента товаров 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происходит 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подбор групп, видов и разновидностей товаров в соответствии со спросом населения. Основная цель — наиболее полное удовлетворение покупательского спроса. Управление товарными запасами обеспечивает бесперебойную торговлю, сокращает издержки производства и обращения, позволяет наиболее полно удовлетворять потребности населения. </a:t>
            </a:r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1341</TotalTime>
  <Words>944</Words>
  <Application>Microsoft Office PowerPoint</Application>
  <PresentationFormat>Экран (4:3)</PresentationFormat>
  <Paragraphs>156</Paragraphs>
  <Slides>14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Открытая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Company>Ставропольский ГАУ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6</dc:creator>
  <cp:lastModifiedBy>Админ</cp:lastModifiedBy>
  <cp:revision>180</cp:revision>
  <dcterms:created xsi:type="dcterms:W3CDTF">2013-05-22T09:12:07Z</dcterms:created>
  <dcterms:modified xsi:type="dcterms:W3CDTF">2020-09-03T10:58:33Z</dcterms:modified>
</cp:coreProperties>
</file>